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114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BC6-F27C-4A4F-8CD9-1CAE8B836108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8978-B44F-4E57-A46B-A4ED6419D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2005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BC6-F27C-4A4F-8CD9-1CAE8B836108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8978-B44F-4E57-A46B-A4ED6419D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274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BC6-F27C-4A4F-8CD9-1CAE8B836108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8978-B44F-4E57-A46B-A4ED6419D204}" type="slidenum">
              <a:rPr lang="nb-NO" smtClean="0"/>
              <a:t>‹#›</a:t>
            </a:fld>
            <a:endParaRPr lang="nb-NO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1394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BC6-F27C-4A4F-8CD9-1CAE8B836108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8978-B44F-4E57-A46B-A4ED6419D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8891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BC6-F27C-4A4F-8CD9-1CAE8B836108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8978-B44F-4E57-A46B-A4ED6419D204}" type="slidenum">
              <a:rPr lang="nb-NO" smtClean="0"/>
              <a:t>‹#›</a:t>
            </a:fld>
            <a:endParaRPr lang="nb-NO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3903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BC6-F27C-4A4F-8CD9-1CAE8B836108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8978-B44F-4E57-A46B-A4ED6419D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156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BC6-F27C-4A4F-8CD9-1CAE8B836108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8978-B44F-4E57-A46B-A4ED6419D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8059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BC6-F27C-4A4F-8CD9-1CAE8B836108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8978-B44F-4E57-A46B-A4ED6419D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65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BC6-F27C-4A4F-8CD9-1CAE8B836108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8978-B44F-4E57-A46B-A4ED6419D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667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BC6-F27C-4A4F-8CD9-1CAE8B836108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8978-B44F-4E57-A46B-A4ED6419D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864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BC6-F27C-4A4F-8CD9-1CAE8B836108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8978-B44F-4E57-A46B-A4ED6419D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5974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BC6-F27C-4A4F-8CD9-1CAE8B836108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8978-B44F-4E57-A46B-A4ED6419D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136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BC6-F27C-4A4F-8CD9-1CAE8B836108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8978-B44F-4E57-A46B-A4ED6419D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67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BC6-F27C-4A4F-8CD9-1CAE8B836108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8978-B44F-4E57-A46B-A4ED6419D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691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BC6-F27C-4A4F-8CD9-1CAE8B836108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8978-B44F-4E57-A46B-A4ED6419D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772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BC6-F27C-4A4F-8CD9-1CAE8B836108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8978-B44F-4E57-A46B-A4ED6419D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846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34BC6-F27C-4A4F-8CD9-1CAE8B836108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2088978-B44F-4E57-A46B-A4ED6419D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965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A0491C15-4281-4483-8CF5-05BF9A5E2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06325" y="3345083"/>
            <a:ext cx="3713054" cy="3304572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BD324E1B-2D80-4757-9E9A-115262A3E2C3}"/>
              </a:ext>
            </a:extLst>
          </p:cNvPr>
          <p:cNvSpPr/>
          <p:nvPr/>
        </p:nvSpPr>
        <p:spPr>
          <a:xfrm>
            <a:off x="1016094" y="1138536"/>
            <a:ext cx="63922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5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Framtidsfullmakter</a:t>
            </a:r>
            <a:endParaRPr lang="nb-NO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1117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9BC4D7C6-500B-4EFD-8F97-88861228280A}"/>
              </a:ext>
            </a:extLst>
          </p:cNvPr>
          <p:cNvSpPr txBox="1"/>
          <p:nvPr/>
        </p:nvSpPr>
        <p:spPr>
          <a:xfrm>
            <a:off x="567159" y="798653"/>
            <a:ext cx="776212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Fullmakten bør dateres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b-NO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Vitnene bør i dokumentet opplyse at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fullmaktsgiver har opprettet fullmakten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av fri vilje og forstår betydningen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b-NO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Personalia til vitnene bør påføres.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2C5C2D5D-069D-4D85-8870-BBBF06FE9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946" y="3907196"/>
            <a:ext cx="1743460" cy="2462514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C36D5B95-9A5D-4046-8D7D-76FFCB7A3E99}"/>
              </a:ext>
            </a:extLst>
          </p:cNvPr>
          <p:cNvSpPr txBox="1"/>
          <p:nvPr/>
        </p:nvSpPr>
        <p:spPr>
          <a:xfrm>
            <a:off x="3240907" y="4606724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Fullmakt</a:t>
            </a:r>
          </a:p>
        </p:txBody>
      </p:sp>
    </p:spTree>
    <p:extLst>
      <p:ext uri="{BB962C8B-B14F-4D97-AF65-F5344CB8AC3E}">
        <p14:creationId xmlns:p14="http://schemas.microsoft.com/office/powerpoint/2010/main" val="3516570773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72661241-F351-487C-8066-56295E2DC1A5}"/>
              </a:ext>
            </a:extLst>
          </p:cNvPr>
          <p:cNvSpPr txBox="1"/>
          <p:nvPr/>
        </p:nvSpPr>
        <p:spPr>
          <a:xfrm>
            <a:off x="798653" y="717630"/>
            <a:ext cx="7939674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Kan omfatte både personlige og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økonomiske forhold, men kan også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begrenses til kun bestemte områder.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b-NO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Uten særskilt hjemmel, kan fullmektig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IKKE på personens vegne: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Stemme ved valg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Inngå ekteskap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Erkjenne farskap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Gi organdonasjon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Opprette eller tilbakekalle testamente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Samtykke til tvang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Handle i særlig personlig forhold</a:t>
            </a:r>
          </a:p>
        </p:txBody>
      </p:sp>
    </p:spTree>
    <p:extLst>
      <p:ext uri="{BB962C8B-B14F-4D97-AF65-F5344CB8AC3E}">
        <p14:creationId xmlns:p14="http://schemas.microsoft.com/office/powerpoint/2010/main" val="1327807404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0E806229-6E24-4105-88D5-FCAF054B14AA}"/>
              </a:ext>
            </a:extLst>
          </p:cNvPr>
          <p:cNvSpPr txBox="1"/>
          <p:nvPr/>
        </p:nvSpPr>
        <p:spPr>
          <a:xfrm>
            <a:off x="671332" y="486137"/>
            <a:ext cx="8051628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Fullmektigen må kunne avgjøre når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fullmakten skal tre i kraft: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b-NO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Fullmektigen kan be </a:t>
            </a:r>
            <a:r>
              <a:rPr lang="nb-NO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Fylkesmannan</a:t>
            </a: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 om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å stadfeste ikrafttredelsen og vilkårene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b-NO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Trer uansett i kraft når fullmaktsgiveren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pga</a:t>
            </a: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 sinnslidelse, demens, eller alvorlig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svekket helbred ikke er i stand til 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å ivareta sine interesser som er omfattet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av fullmakten.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B63C91C0-1511-4701-8034-82484F951B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619" y="5141299"/>
            <a:ext cx="3145259" cy="152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764415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95301F63-874E-4087-9E01-A730C328EAF7}"/>
              </a:ext>
            </a:extLst>
          </p:cNvPr>
          <p:cNvSpPr txBox="1"/>
          <p:nvPr/>
        </p:nvSpPr>
        <p:spPr>
          <a:xfrm>
            <a:off x="706056" y="474562"/>
            <a:ext cx="741363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>
                <a:latin typeface="Verdana" panose="020B0604030504040204" pitchFamily="34" charset="0"/>
                <a:ea typeface="Verdana" panose="020B0604030504040204" pitchFamily="34" charset="0"/>
              </a:rPr>
              <a:t>FULLMEKTIGEN SKAL:</a:t>
            </a:r>
            <a:endParaRPr lang="nb-NO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b-NO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Handle i samsvar med fullmakten, og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fremme fullmaktsgivers interesser og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rettigheter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b-NO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Høre fullmaktsgiver dersom dette er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mulig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b-NO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Holde fullmaktsgivers midler adskilt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fra sine egne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A7B57C12-9694-4B8C-B250-CEA94D949B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907" y="4879452"/>
            <a:ext cx="2458013" cy="184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521511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10BA1FAC-86F0-4B2A-97C6-40BA0A5DDF37}"/>
              </a:ext>
            </a:extLst>
          </p:cNvPr>
          <p:cNvSpPr txBox="1"/>
          <p:nvPr/>
        </p:nvSpPr>
        <p:spPr>
          <a:xfrm>
            <a:off x="581625" y="590309"/>
            <a:ext cx="8019568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olidFill>
                  <a:srgbClr val="21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Dersom fremtidsfullmakten omfatter salg</a:t>
            </a:r>
            <a:br>
              <a:rPr lang="nb-NO" sz="2400" dirty="0">
                <a:solidFill>
                  <a:srgbClr val="21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400" dirty="0">
                <a:solidFill>
                  <a:srgbClr val="21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av bolig, bør det klart fremgå hvilken/hvilke </a:t>
            </a:r>
            <a:br>
              <a:rPr lang="nb-NO" sz="2400" dirty="0">
                <a:solidFill>
                  <a:srgbClr val="21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400" dirty="0">
                <a:solidFill>
                  <a:srgbClr val="21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eiendommer fullmektigen kan selge. </a:t>
            </a:r>
            <a:br>
              <a:rPr lang="nb-NO" sz="2400" dirty="0">
                <a:solidFill>
                  <a:srgbClr val="21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nb-NO" sz="2400" dirty="0">
                <a:solidFill>
                  <a:srgbClr val="21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400" dirty="0">
                <a:solidFill>
                  <a:srgbClr val="21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Tilsvarende gjelder også hvis fremtidsfullmakten </a:t>
            </a:r>
            <a:br>
              <a:rPr lang="nb-NO" sz="2400" dirty="0">
                <a:solidFill>
                  <a:srgbClr val="21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400" dirty="0">
                <a:solidFill>
                  <a:srgbClr val="21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omfatter andre disposisjoner knyttet til eiendom, </a:t>
            </a:r>
            <a:br>
              <a:rPr lang="nb-NO" sz="2400" dirty="0">
                <a:solidFill>
                  <a:srgbClr val="21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400" dirty="0">
                <a:solidFill>
                  <a:srgbClr val="21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 eksempel utleie. Fast eiendom bør fortrinnsvis </a:t>
            </a:r>
            <a:br>
              <a:rPr lang="nb-NO" sz="2400" dirty="0">
                <a:solidFill>
                  <a:srgbClr val="21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400" dirty="0">
                <a:solidFill>
                  <a:srgbClr val="21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identifiseres med gårdsnummer, bruksnummer </a:t>
            </a:r>
            <a:br>
              <a:rPr lang="nb-NO" sz="2400" dirty="0">
                <a:solidFill>
                  <a:srgbClr val="21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400" dirty="0">
                <a:solidFill>
                  <a:srgbClr val="21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(eventuelt også seksjonsnummer) og hvilken </a:t>
            </a:r>
            <a:br>
              <a:rPr lang="nb-NO" sz="2400" dirty="0">
                <a:solidFill>
                  <a:srgbClr val="21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400" dirty="0">
                <a:solidFill>
                  <a:srgbClr val="21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kommune eiendommen faller inn under. </a:t>
            </a:r>
            <a:br>
              <a:rPr lang="nb-NO" sz="2400" dirty="0">
                <a:solidFill>
                  <a:srgbClr val="21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400" dirty="0">
                <a:solidFill>
                  <a:srgbClr val="21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Borettslagsleiligheter identifiseres ved at </a:t>
            </a:r>
            <a:br>
              <a:rPr lang="nb-NO" sz="2400" dirty="0">
                <a:solidFill>
                  <a:srgbClr val="21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400" dirty="0">
                <a:solidFill>
                  <a:srgbClr val="21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andelsnummer, navnet på borettslaget, og </a:t>
            </a:r>
            <a:br>
              <a:rPr lang="nb-NO" sz="2400" dirty="0">
                <a:solidFill>
                  <a:srgbClr val="21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400" dirty="0">
                <a:solidFill>
                  <a:srgbClr val="21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borettslagets organisasjonsnummer fremgår av </a:t>
            </a:r>
            <a:br>
              <a:rPr lang="nb-NO" sz="2400" dirty="0">
                <a:solidFill>
                  <a:srgbClr val="21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400" dirty="0">
                <a:solidFill>
                  <a:srgbClr val="21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fremtidsfullmakten. </a:t>
            </a:r>
            <a:endParaRPr lang="nb-NO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630147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3F8CDE63-B303-4240-8AA2-0F06AC2594EF}"/>
              </a:ext>
            </a:extLst>
          </p:cNvPr>
          <p:cNvSpPr txBox="1"/>
          <p:nvPr/>
        </p:nvSpPr>
        <p:spPr>
          <a:xfrm>
            <a:off x="717630" y="775504"/>
            <a:ext cx="732277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>
                <a:solidFill>
                  <a:srgbClr val="212529"/>
                </a:solidFill>
                <a:latin typeface="Open Sans"/>
              </a:rPr>
              <a:t>Dersom fullmakten også skal omfatte </a:t>
            </a:r>
            <a:br>
              <a:rPr lang="nb-NO" sz="2800" dirty="0">
                <a:solidFill>
                  <a:srgbClr val="212529"/>
                </a:solidFill>
                <a:latin typeface="Open Sans"/>
              </a:rPr>
            </a:br>
            <a:r>
              <a:rPr lang="nb-NO" sz="2800" dirty="0">
                <a:solidFill>
                  <a:srgbClr val="212529"/>
                </a:solidFill>
                <a:latin typeface="Open Sans"/>
              </a:rPr>
              <a:t>eventuelle fremtidige eiendommer bør dette </a:t>
            </a:r>
            <a:br>
              <a:rPr lang="nb-NO" sz="2800" dirty="0">
                <a:solidFill>
                  <a:srgbClr val="212529"/>
                </a:solidFill>
                <a:latin typeface="Open Sans"/>
              </a:rPr>
            </a:br>
            <a:r>
              <a:rPr lang="nb-NO" sz="2800" dirty="0">
                <a:solidFill>
                  <a:srgbClr val="212529"/>
                </a:solidFill>
                <a:latin typeface="Open Sans"/>
              </a:rPr>
              <a:t>også fremgå.</a:t>
            </a:r>
          </a:p>
          <a:p>
            <a:endParaRPr lang="nb-NO" sz="2800" dirty="0">
              <a:solidFill>
                <a:srgbClr val="212529"/>
              </a:solidFill>
              <a:latin typeface="Open Sans"/>
              <a:ea typeface="Verdana" panose="020B0604030504040204" pitchFamily="34" charset="0"/>
            </a:endParaRPr>
          </a:p>
          <a:p>
            <a:endParaRPr lang="nb-NO" sz="2800" dirty="0">
              <a:solidFill>
                <a:srgbClr val="212529"/>
              </a:solidFill>
              <a:latin typeface="Open Sans"/>
              <a:ea typeface="Verdana" panose="020B0604030504040204" pitchFamily="34" charset="0"/>
            </a:endParaRPr>
          </a:p>
          <a:p>
            <a:r>
              <a:rPr lang="nb-NO" sz="2800" b="1" dirty="0">
                <a:solidFill>
                  <a:srgbClr val="212529"/>
                </a:solidFill>
                <a:latin typeface="Open Sans"/>
                <a:ea typeface="Verdana" panose="020B0604030504040204" pitchFamily="34" charset="0"/>
              </a:rPr>
              <a:t>Sjekk også avtalelovens § 12 mv og</a:t>
            </a:r>
            <a:br>
              <a:rPr lang="nb-NO" sz="2800" b="1" dirty="0">
                <a:solidFill>
                  <a:srgbClr val="212529"/>
                </a:solidFill>
                <a:latin typeface="Open Sans"/>
                <a:ea typeface="Verdana" panose="020B0604030504040204" pitchFamily="34" charset="0"/>
              </a:rPr>
            </a:br>
            <a:r>
              <a:rPr lang="nb-NO" sz="2800" b="1" dirty="0">
                <a:solidFill>
                  <a:srgbClr val="212529"/>
                </a:solidFill>
                <a:latin typeface="Open Sans"/>
                <a:ea typeface="Verdana" panose="020B0604030504040204" pitchFamily="34" charset="0"/>
              </a:rPr>
              <a:t>vergemålsloven.</a:t>
            </a:r>
          </a:p>
          <a:p>
            <a:endParaRPr lang="nb-NO" sz="2800" b="1" dirty="0">
              <a:solidFill>
                <a:srgbClr val="212529"/>
              </a:solidFill>
              <a:latin typeface="Open Sans"/>
              <a:ea typeface="Verdana" panose="020B0604030504040204" pitchFamily="34" charset="0"/>
            </a:endParaRPr>
          </a:p>
          <a:p>
            <a:r>
              <a:rPr lang="nb-NO" sz="2800" dirty="0">
                <a:solidFill>
                  <a:srgbClr val="212529"/>
                </a:solidFill>
                <a:latin typeface="Open Sans"/>
                <a:ea typeface="Verdana" panose="020B0604030504040204" pitchFamily="34" charset="0"/>
              </a:rPr>
              <a:t>Det er INGEN formelle krav til bruk av </a:t>
            </a:r>
            <a:br>
              <a:rPr lang="nb-NO" sz="2800" dirty="0">
                <a:solidFill>
                  <a:srgbClr val="212529"/>
                </a:solidFill>
                <a:latin typeface="Open Sans"/>
                <a:ea typeface="Verdana" panose="020B0604030504040204" pitchFamily="34" charset="0"/>
              </a:rPr>
            </a:br>
            <a:r>
              <a:rPr lang="nb-NO" sz="2800" dirty="0">
                <a:solidFill>
                  <a:srgbClr val="212529"/>
                </a:solidFill>
                <a:latin typeface="Open Sans"/>
                <a:ea typeface="Verdana" panose="020B0604030504040204" pitchFamily="34" charset="0"/>
              </a:rPr>
              <a:t>formularer eller skjemaer!</a:t>
            </a:r>
            <a:endParaRPr lang="nb-N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491886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281F4129-9814-48C9-92FE-D5C35C1B52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475" y="1831137"/>
            <a:ext cx="3305923" cy="3195726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157C0C4F-C992-4C0B-99AD-3CF783737EA9}"/>
              </a:ext>
            </a:extLst>
          </p:cNvPr>
          <p:cNvSpPr/>
          <p:nvPr/>
        </p:nvSpPr>
        <p:spPr>
          <a:xfrm>
            <a:off x="2707629" y="5259122"/>
            <a:ext cx="3425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Lykke til !</a:t>
            </a:r>
          </a:p>
        </p:txBody>
      </p:sp>
    </p:spTree>
    <p:extLst>
      <p:ext uri="{BB962C8B-B14F-4D97-AF65-F5344CB8AC3E}">
        <p14:creationId xmlns:p14="http://schemas.microsoft.com/office/powerpoint/2010/main" val="1368564652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340D1DF6-D8E0-4137-B29A-EB60B742ED49}"/>
              </a:ext>
            </a:extLst>
          </p:cNvPr>
          <p:cNvSpPr txBox="1"/>
          <p:nvPr/>
        </p:nvSpPr>
        <p:spPr>
          <a:xfrm>
            <a:off x="1481559" y="1053296"/>
            <a:ext cx="681308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>
                <a:latin typeface="Verdana" panose="020B0604030504040204" pitchFamily="34" charset="0"/>
                <a:ea typeface="Verdana" panose="020B0604030504040204" pitchFamily="34" charset="0"/>
              </a:rPr>
              <a:t>Har du tenkt på hva som </a:t>
            </a:r>
            <a:br>
              <a:rPr lang="nb-NO" sz="28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b="1" dirty="0">
                <a:latin typeface="Verdana" panose="020B0604030504040204" pitchFamily="34" charset="0"/>
                <a:ea typeface="Verdana" panose="020B0604030504040204" pitchFamily="34" charset="0"/>
              </a:rPr>
              <a:t>kan skje dersom du </a:t>
            </a:r>
            <a:r>
              <a:rPr lang="nb-NO" sz="2800" b="1" dirty="0" err="1">
                <a:latin typeface="Verdana" panose="020B0604030504040204" pitchFamily="34" charset="0"/>
                <a:ea typeface="Verdana" panose="020B0604030504040204" pitchFamily="34" charset="0"/>
              </a:rPr>
              <a:t>pga</a:t>
            </a:r>
            <a:r>
              <a:rPr lang="nb-NO" sz="2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b-NO" sz="28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b="1" dirty="0">
                <a:latin typeface="Verdana" panose="020B0604030504040204" pitchFamily="34" charset="0"/>
                <a:ea typeface="Verdana" panose="020B0604030504040204" pitchFamily="34" charset="0"/>
              </a:rPr>
              <a:t>sviktende helse og/eller demens</a:t>
            </a:r>
            <a:br>
              <a:rPr lang="nb-NO" sz="28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b="1" dirty="0">
                <a:latin typeface="Verdana" panose="020B0604030504040204" pitchFamily="34" charset="0"/>
                <a:ea typeface="Verdana" panose="020B0604030504040204" pitchFamily="34" charset="0"/>
              </a:rPr>
              <a:t>ikke klarer å styre din egen</a:t>
            </a:r>
            <a:br>
              <a:rPr lang="nb-NO" sz="28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b="1" dirty="0">
                <a:latin typeface="Verdana" panose="020B0604030504040204" pitchFamily="34" charset="0"/>
                <a:ea typeface="Verdana" panose="020B0604030504040204" pitchFamily="34" charset="0"/>
              </a:rPr>
              <a:t>økonomi eller andre viktige</a:t>
            </a:r>
            <a:br>
              <a:rPr lang="nb-NO" sz="28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b="1" dirty="0">
                <a:latin typeface="Verdana" panose="020B0604030504040204" pitchFamily="34" charset="0"/>
                <a:ea typeface="Verdana" panose="020B0604030504040204" pitchFamily="34" charset="0"/>
              </a:rPr>
              <a:t>forhold i livet ditt?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32F2BB14-CFF3-41BF-8F36-120D1CA55C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558" y="3866975"/>
            <a:ext cx="4884517" cy="274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91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61F078C3-2BB3-4143-AFE2-55906A399E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29" y="3938587"/>
            <a:ext cx="6858000" cy="2638425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F521331E-43A2-4886-A7B5-5218D7342DDC}"/>
              </a:ext>
            </a:extLst>
          </p:cNvPr>
          <p:cNvSpPr txBox="1"/>
          <p:nvPr/>
        </p:nvSpPr>
        <p:spPr>
          <a:xfrm>
            <a:off x="567156" y="671332"/>
            <a:ext cx="780399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Vergemålsavdelingen hos Fylkes-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mannen vil da kunne gripe inn med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oppnevnelse av en verge, med hjemmel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i Vergemålsloven.</a:t>
            </a:r>
          </a:p>
          <a:p>
            <a:endParaRPr lang="nb-NO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Disse vergene kan innimellom ha 20-30 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andre de er verge for samtidig.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(Eksempler fra media: Verge for 100 </a:t>
            </a:r>
            <a:r>
              <a:rPr lang="nb-NO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stk</a:t>
            </a:r>
            <a:r>
              <a:rPr lang="nb-NO" sz="2800">
                <a:latin typeface="Verdana" panose="020B0604030504040204" pitchFamily="34" charset="0"/>
                <a:ea typeface="Verdana" panose="020B0604030504040204" pitchFamily="34" charset="0"/>
              </a:rPr>
              <a:t>!)</a:t>
            </a:r>
            <a:endParaRPr lang="nb-NO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98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180ECBA8-4DC9-4A26-A751-D75385D949CC}"/>
              </a:ext>
            </a:extLst>
          </p:cNvPr>
          <p:cNvSpPr txBox="1"/>
          <p:nvPr/>
        </p:nvSpPr>
        <p:spPr>
          <a:xfrm>
            <a:off x="1099595" y="833377"/>
            <a:ext cx="699781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Det finnes tre ulike former for 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fullmakter som kan gis:</a:t>
            </a:r>
          </a:p>
          <a:p>
            <a:endParaRPr lang="nb-NO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Legalfullmakt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Dette gis til en av de nærmeste på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et begrenset område.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b-NO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Faste betalingsoppdrag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Du bestemmer hvem som skal ta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seg av faste oppdrag/betalinger</a:t>
            </a:r>
          </a:p>
        </p:txBody>
      </p:sp>
    </p:spTree>
    <p:extLst>
      <p:ext uri="{BB962C8B-B14F-4D97-AF65-F5344CB8AC3E}">
        <p14:creationId xmlns:p14="http://schemas.microsoft.com/office/powerpoint/2010/main" val="73268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07D4CFB6-0721-4F50-AA7E-0823E3C9683A}"/>
              </a:ext>
            </a:extLst>
          </p:cNvPr>
          <p:cNvSpPr txBox="1"/>
          <p:nvPr/>
        </p:nvSpPr>
        <p:spPr>
          <a:xfrm>
            <a:off x="1273215" y="682904"/>
            <a:ext cx="6473247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3. Fremtidsfullmakt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Du kan selv bestemme hvem som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skal få fullmakten, og om det skal 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være noen begrensninger.</a:t>
            </a:r>
          </a:p>
          <a:p>
            <a:endParaRPr lang="nb-NO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Om du  begrenser den for mye, 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vil Fylkesmannen likevel kunne 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oppnevne vergemål på eventuelle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områder som ikke er omfattet av 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fullmakten.</a:t>
            </a:r>
          </a:p>
          <a:p>
            <a:endParaRPr lang="nb-NO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Et vergemål skal være tilpasset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individet, - ikke motsatt!</a:t>
            </a:r>
          </a:p>
        </p:txBody>
      </p:sp>
    </p:spTree>
    <p:extLst>
      <p:ext uri="{BB962C8B-B14F-4D97-AF65-F5344CB8AC3E}">
        <p14:creationId xmlns:p14="http://schemas.microsoft.com/office/powerpoint/2010/main" val="358778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979D1BB9-F9B7-4F72-9AE1-BDE7039EA31C}"/>
              </a:ext>
            </a:extLst>
          </p:cNvPr>
          <p:cNvSpPr txBox="1"/>
          <p:nvPr/>
        </p:nvSpPr>
        <p:spPr>
          <a:xfrm>
            <a:off x="578734" y="366623"/>
            <a:ext cx="7968976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>
                <a:latin typeface="Verdana" panose="020B0604030504040204" pitchFamily="34" charset="0"/>
                <a:ea typeface="Verdana" panose="020B0604030504040204" pitchFamily="34" charset="0"/>
              </a:rPr>
              <a:t>Om framtidsfullmakten:</a:t>
            </a:r>
          </a:p>
          <a:p>
            <a:endParaRPr lang="nb-NO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Opprettes når du fortsatt er mentalt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frisk og fysisk frisk nok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b-NO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Må gis til en fysisk person (eller fler)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(fullmektigen)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b-NO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Må opprettes i påsyn av to vitner. Disse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kan ikke være nærstående til den som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får fullmakten (fullmektigen).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b-NO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Vitnene må være der samtidig, mens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fullmaktsgiver skriver under fullmakten!</a:t>
            </a:r>
          </a:p>
        </p:txBody>
      </p:sp>
    </p:spTree>
    <p:extLst>
      <p:ext uri="{BB962C8B-B14F-4D97-AF65-F5344CB8AC3E}">
        <p14:creationId xmlns:p14="http://schemas.microsoft.com/office/powerpoint/2010/main" val="291883624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899C3A9B-49A4-4C26-81D9-FF6F2694A29F}"/>
              </a:ext>
            </a:extLst>
          </p:cNvPr>
          <p:cNvSpPr txBox="1"/>
          <p:nvPr/>
        </p:nvSpPr>
        <p:spPr>
          <a:xfrm>
            <a:off x="555585" y="405112"/>
            <a:ext cx="778905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>
                <a:latin typeface="Verdana" panose="020B0604030504040204" pitchFamily="34" charset="0"/>
                <a:ea typeface="Verdana" panose="020B0604030504040204" pitchFamily="34" charset="0"/>
              </a:rPr>
              <a:t>To typer fullmakt:</a:t>
            </a:r>
          </a:p>
          <a:p>
            <a:endParaRPr lang="nb-NO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«Vedvarende fullmakt»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Denne vil kunne tre i kraft straks 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den er gitt, og fortsette når fullmakts-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giver kommer i en situasjon som nevn.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b-NO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«Ren framtidsfullmakt»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Den trer i kraft først når tilstanden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inntrer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FBD52EFF-712B-4510-874C-27DC3BC43C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810" y="4564603"/>
            <a:ext cx="3077901" cy="2293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210570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578ED14C-4C2E-41F1-BE45-65DAD9EF9724}"/>
              </a:ext>
            </a:extLst>
          </p:cNvPr>
          <p:cNvSpPr txBox="1"/>
          <p:nvPr/>
        </p:nvSpPr>
        <p:spPr>
          <a:xfrm>
            <a:off x="115740" y="613458"/>
            <a:ext cx="808747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Gjelder altså i stedet for vergemål,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eller evt. i tillegg til, - dersom fullmakten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er for begrenset.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b-NO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Fullmaktsgiver må være fylt 18 år og 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forstå betydningen av fullmakten.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b-NO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Fullmektigen (den som får fullmakten)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må være 18 år, en fysisk person, og ikke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selv underlagt vergemål.</a:t>
            </a:r>
          </a:p>
        </p:txBody>
      </p:sp>
    </p:spTree>
    <p:extLst>
      <p:ext uri="{BB962C8B-B14F-4D97-AF65-F5344CB8AC3E}">
        <p14:creationId xmlns:p14="http://schemas.microsoft.com/office/powerpoint/2010/main" val="8778312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7C7785B9-89F4-45E4-80F7-8CDA78A9C05D}"/>
              </a:ext>
            </a:extLst>
          </p:cNvPr>
          <p:cNvSpPr txBox="1"/>
          <p:nvPr/>
        </p:nvSpPr>
        <p:spPr>
          <a:xfrm>
            <a:off x="601883" y="405114"/>
            <a:ext cx="778360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>
                <a:latin typeface="Verdana" panose="020B0604030504040204" pitchFamily="34" charset="0"/>
                <a:ea typeface="Verdana" panose="020B0604030504040204" pitchFamily="34" charset="0"/>
              </a:rPr>
              <a:t>FORMELLE KRAV</a:t>
            </a:r>
            <a:br>
              <a:rPr lang="nb-NO" sz="28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b-NO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Skriftlig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To vitner signerer, må ha fylt 18 år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og forstå betydningen av underskriften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Fullmektigen, dennes ektefelle, barn,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samboer eller barnebarn kan ikke være</a:t>
            </a:r>
            <a:b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</a:rPr>
              <a:t>vitne.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E218D47A-9D3D-4305-8805-C53B6FEBA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830" y="3718786"/>
            <a:ext cx="3742005" cy="313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49396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</TotalTime>
  <Words>81</Words>
  <Application>Microsoft Office PowerPoint</Application>
  <PresentationFormat>A4 (210 x 297 mm)</PresentationFormat>
  <Paragraphs>60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2" baseType="lpstr">
      <vt:lpstr>Arial</vt:lpstr>
      <vt:lpstr>Open Sans</vt:lpstr>
      <vt:lpstr>Trebuchet MS</vt:lpstr>
      <vt:lpstr>Verdana</vt:lpstr>
      <vt:lpstr>Wingdings 3</vt:lpstr>
      <vt:lpstr>Fasett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Rolv Bråthen</dc:creator>
  <cp:lastModifiedBy>Rolv Bråthen</cp:lastModifiedBy>
  <cp:revision>18</cp:revision>
  <dcterms:created xsi:type="dcterms:W3CDTF">2019-02-22T09:52:12Z</dcterms:created>
  <dcterms:modified xsi:type="dcterms:W3CDTF">2019-03-20T08:13:58Z</dcterms:modified>
</cp:coreProperties>
</file>